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46" r:id="rId3"/>
    <p:sldId id="294" r:id="rId4"/>
    <p:sldId id="343" r:id="rId5"/>
    <p:sldId id="347" r:id="rId6"/>
    <p:sldId id="350" r:id="rId7"/>
    <p:sldId id="351" r:id="rId8"/>
    <p:sldId id="352" r:id="rId9"/>
    <p:sldId id="353" r:id="rId10"/>
    <p:sldId id="319" r:id="rId11"/>
    <p:sldId id="361" r:id="rId12"/>
    <p:sldId id="359" r:id="rId13"/>
    <p:sldId id="348" r:id="rId14"/>
    <p:sldId id="354" r:id="rId15"/>
    <p:sldId id="349" r:id="rId16"/>
    <p:sldId id="355" r:id="rId17"/>
    <p:sldId id="356" r:id="rId18"/>
    <p:sldId id="357" r:id="rId19"/>
    <p:sldId id="358" r:id="rId20"/>
    <p:sldId id="3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8" autoAdjust="0"/>
    <p:restoredTop sz="86387" autoAdjust="0"/>
  </p:normalViewPr>
  <p:slideViewPr>
    <p:cSldViewPr>
      <p:cViewPr varScale="1">
        <p:scale>
          <a:sx n="103" d="100"/>
          <a:sy n="103" d="100"/>
        </p:scale>
        <p:origin x="74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C33AE-78E6-43E9-A687-1960E1D103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A74106C-CFA0-4283-9AE7-F699DC81573E}">
      <dgm:prSet phldrT="[Text]" custT="1"/>
      <dgm:spPr/>
      <dgm:t>
        <a:bodyPr/>
        <a:lstStyle/>
        <a:p>
          <a:r>
            <a:rPr lang="en-GB" sz="3200" b="1" dirty="0"/>
            <a:t>Automatic train operations (ATO)</a:t>
          </a:r>
          <a:endParaRPr lang="de-DE" sz="3200" dirty="0"/>
        </a:p>
      </dgm:t>
    </dgm:pt>
    <dgm:pt modelId="{4F16C6D4-C167-47EF-8F58-E80BB40DD3CF}" type="parTrans" cxnId="{91162B95-19D6-4A2D-B9A2-0F69BAA1D4F4}">
      <dgm:prSet/>
      <dgm:spPr/>
      <dgm:t>
        <a:bodyPr/>
        <a:lstStyle/>
        <a:p>
          <a:endParaRPr lang="de-DE"/>
        </a:p>
      </dgm:t>
    </dgm:pt>
    <dgm:pt modelId="{B1CDD92B-D3B1-48EC-BB5E-67CE08080C20}" type="sibTrans" cxnId="{91162B95-19D6-4A2D-B9A2-0F69BAA1D4F4}">
      <dgm:prSet/>
      <dgm:spPr/>
      <dgm:t>
        <a:bodyPr/>
        <a:lstStyle/>
        <a:p>
          <a:endParaRPr lang="de-DE"/>
        </a:p>
      </dgm:t>
    </dgm:pt>
    <dgm:pt modelId="{1CEF4730-C694-4E04-92F0-F37E6EE6196F}">
      <dgm:prSet phldrT="[Text]" custT="1"/>
      <dgm:spPr/>
      <dgm:t>
        <a:bodyPr/>
        <a:lstStyle/>
        <a:p>
          <a:r>
            <a:rPr lang="en-US" sz="2400" b="1" dirty="0"/>
            <a:t>ATO systems </a:t>
          </a:r>
          <a:r>
            <a:rPr lang="en-US" sz="2400" dirty="0"/>
            <a:t>use advanced technologies to interpret the railway environment to </a:t>
          </a:r>
          <a:r>
            <a:rPr lang="en-US" sz="2400" b="1" dirty="0"/>
            <a:t>facilitate autonomous operations with minimal human intervention</a:t>
          </a:r>
          <a:endParaRPr lang="de-DE" sz="2400" b="1" dirty="0"/>
        </a:p>
      </dgm:t>
    </dgm:pt>
    <dgm:pt modelId="{8999F655-F554-4519-848B-D714FD0A3B6E}" type="parTrans" cxnId="{F230DD5C-4297-410D-9B78-1AC420C834B9}">
      <dgm:prSet/>
      <dgm:spPr/>
      <dgm:t>
        <a:bodyPr/>
        <a:lstStyle/>
        <a:p>
          <a:endParaRPr lang="de-DE"/>
        </a:p>
      </dgm:t>
    </dgm:pt>
    <dgm:pt modelId="{D92BDC04-D6BA-45B3-BDFA-8A2A0047DD3A}" type="sibTrans" cxnId="{F230DD5C-4297-410D-9B78-1AC420C834B9}">
      <dgm:prSet/>
      <dgm:spPr/>
      <dgm:t>
        <a:bodyPr/>
        <a:lstStyle/>
        <a:p>
          <a:endParaRPr lang="de-DE"/>
        </a:p>
      </dgm:t>
    </dgm:pt>
    <dgm:pt modelId="{975953D5-2052-47D6-8195-38DF366FFE6E}">
      <dgm:prSet phldrT="[Text]" custT="1"/>
      <dgm:spPr/>
      <dgm:t>
        <a:bodyPr/>
        <a:lstStyle/>
        <a:p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AD47FF0-74DA-4ED8-AF35-3BF0E2D2B161}" type="parTrans" cxnId="{4602527E-CBD5-46D8-BAAD-AAEE9F5D2CF8}">
      <dgm:prSet/>
      <dgm:spPr/>
      <dgm:t>
        <a:bodyPr/>
        <a:lstStyle/>
        <a:p>
          <a:endParaRPr lang="de-DE"/>
        </a:p>
      </dgm:t>
    </dgm:pt>
    <dgm:pt modelId="{CB976DBC-6EF3-4C8A-98C5-16BE5513133D}" type="sibTrans" cxnId="{4602527E-CBD5-46D8-BAAD-AAEE9F5D2CF8}">
      <dgm:prSet/>
      <dgm:spPr/>
      <dgm:t>
        <a:bodyPr/>
        <a:lstStyle/>
        <a:p>
          <a:endParaRPr lang="de-DE"/>
        </a:p>
      </dgm:t>
    </dgm:pt>
    <dgm:pt modelId="{E3C65387-C0D4-43FC-98EE-0D971AC7D9FA}">
      <dgm:prSet phldrT="[Text]" custT="1"/>
      <dgm:spPr/>
      <dgm:t>
        <a:bodyPr/>
        <a:lstStyle/>
        <a:p>
          <a:r>
            <a:rPr lang="en-US" sz="2400" b="0" i="0" dirty="0">
              <a:solidFill>
                <a:srgbClr val="0D0D0D"/>
              </a:solidFill>
              <a:effectLst/>
              <a:latin typeface="Söhne"/>
            </a:rPr>
            <a:t>Computer vision-based </a:t>
          </a:r>
          <a:r>
            <a:rPr lang="en-US" sz="2400" b="1" i="0" dirty="0">
              <a:solidFill>
                <a:srgbClr val="0D0D0D"/>
              </a:solidFill>
              <a:effectLst/>
              <a:latin typeface="Söhne"/>
            </a:rPr>
            <a:t>rail track detection </a:t>
          </a:r>
          <a:r>
            <a:rPr lang="en-US" sz="2400" b="0" i="0" dirty="0">
              <a:solidFill>
                <a:srgbClr val="0D0D0D"/>
              </a:solidFill>
              <a:effectLst/>
              <a:latin typeface="Söhne"/>
            </a:rPr>
            <a:t>is a crucial component that </a:t>
          </a:r>
          <a:r>
            <a:rPr lang="en-US" sz="2400" b="1" i="0" dirty="0">
              <a:solidFill>
                <a:srgbClr val="0D0D0D"/>
              </a:solidFill>
              <a:effectLst/>
              <a:latin typeface="Söhne"/>
            </a:rPr>
            <a:t>enables autonomous train navigation in complex rail networks</a:t>
          </a:r>
          <a:endParaRPr lang="de-DE" sz="2400" b="1" dirty="0"/>
        </a:p>
      </dgm:t>
    </dgm:pt>
    <dgm:pt modelId="{6777F2B1-5ED6-48D3-A3EB-5BCA97F1DDAF}" type="parTrans" cxnId="{EDC8F1E7-9F8A-4606-AE6E-42B9B4719495}">
      <dgm:prSet/>
      <dgm:spPr/>
      <dgm:t>
        <a:bodyPr/>
        <a:lstStyle/>
        <a:p>
          <a:endParaRPr lang="de-DE"/>
        </a:p>
      </dgm:t>
    </dgm:pt>
    <dgm:pt modelId="{0A9EF07D-B2D2-43D5-8ECB-2D9400038E54}" type="sibTrans" cxnId="{EDC8F1E7-9F8A-4606-AE6E-42B9B4719495}">
      <dgm:prSet/>
      <dgm:spPr/>
      <dgm:t>
        <a:bodyPr/>
        <a:lstStyle/>
        <a:p>
          <a:endParaRPr lang="de-DE"/>
        </a:p>
      </dgm:t>
    </dgm:pt>
    <dgm:pt modelId="{7C52A22A-8A95-45B4-B92A-AB0AB0480397}" type="pres">
      <dgm:prSet presAssocID="{C3AC33AE-78E6-43E9-A687-1960E1D10391}" presName="linear" presStyleCnt="0">
        <dgm:presLayoutVars>
          <dgm:animLvl val="lvl"/>
          <dgm:resizeHandles val="exact"/>
        </dgm:presLayoutVars>
      </dgm:prSet>
      <dgm:spPr/>
    </dgm:pt>
    <dgm:pt modelId="{EC021212-A352-4BC5-A0C3-306B14EB5412}" type="pres">
      <dgm:prSet presAssocID="{6A74106C-CFA0-4283-9AE7-F699DC81573E}" presName="parentText" presStyleLbl="node1" presStyleIdx="0" presStyleCnt="2" custScaleY="57085">
        <dgm:presLayoutVars>
          <dgm:chMax val="0"/>
          <dgm:bulletEnabled val="1"/>
        </dgm:presLayoutVars>
      </dgm:prSet>
      <dgm:spPr/>
    </dgm:pt>
    <dgm:pt modelId="{88851C2F-40DC-4D6E-BEE2-4870E1B98003}" type="pres">
      <dgm:prSet presAssocID="{6A74106C-CFA0-4283-9AE7-F699DC81573E}" presName="childText" presStyleLbl="revTx" presStyleIdx="0" presStyleCnt="2">
        <dgm:presLayoutVars>
          <dgm:bulletEnabled val="1"/>
        </dgm:presLayoutVars>
      </dgm:prSet>
      <dgm:spPr/>
    </dgm:pt>
    <dgm:pt modelId="{23573E82-B349-4254-9EF2-065A1E5F7D59}" type="pres">
      <dgm:prSet presAssocID="{975953D5-2052-47D6-8195-38DF366FFE6E}" presName="parentText" presStyleLbl="node1" presStyleIdx="1" presStyleCnt="2" custScaleY="57091">
        <dgm:presLayoutVars>
          <dgm:chMax val="0"/>
          <dgm:bulletEnabled val="1"/>
        </dgm:presLayoutVars>
      </dgm:prSet>
      <dgm:spPr/>
    </dgm:pt>
    <dgm:pt modelId="{F67E9A95-FFF5-4699-B949-0D3B01C75DAA}" type="pres">
      <dgm:prSet presAssocID="{975953D5-2052-47D6-8195-38DF366FFE6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37260F-9C53-4635-B701-ED9D678620C6}" type="presOf" srcId="{1CEF4730-C694-4E04-92F0-F37E6EE6196F}" destId="{88851C2F-40DC-4D6E-BEE2-4870E1B98003}" srcOrd="0" destOrd="0" presId="urn:microsoft.com/office/officeart/2005/8/layout/vList2"/>
    <dgm:cxn modelId="{F230DD5C-4297-410D-9B78-1AC420C834B9}" srcId="{6A74106C-CFA0-4283-9AE7-F699DC81573E}" destId="{1CEF4730-C694-4E04-92F0-F37E6EE6196F}" srcOrd="0" destOrd="0" parTransId="{8999F655-F554-4519-848B-D714FD0A3B6E}" sibTransId="{D92BDC04-D6BA-45B3-BDFA-8A2A0047DD3A}"/>
    <dgm:cxn modelId="{AD7D1A66-AA4C-4BA0-8654-656224ECEC20}" type="presOf" srcId="{C3AC33AE-78E6-43E9-A687-1960E1D10391}" destId="{7C52A22A-8A95-45B4-B92A-AB0AB0480397}" srcOrd="0" destOrd="0" presId="urn:microsoft.com/office/officeart/2005/8/layout/vList2"/>
    <dgm:cxn modelId="{AFF7F274-2D92-41E1-8D72-A7C1DD68E387}" type="presOf" srcId="{E3C65387-C0D4-43FC-98EE-0D971AC7D9FA}" destId="{F67E9A95-FFF5-4699-B949-0D3B01C75DAA}" srcOrd="0" destOrd="0" presId="urn:microsoft.com/office/officeart/2005/8/layout/vList2"/>
    <dgm:cxn modelId="{4602527E-CBD5-46D8-BAAD-AAEE9F5D2CF8}" srcId="{C3AC33AE-78E6-43E9-A687-1960E1D10391}" destId="{975953D5-2052-47D6-8195-38DF366FFE6E}" srcOrd="1" destOrd="0" parTransId="{8AD47FF0-74DA-4ED8-AF35-3BF0E2D2B161}" sibTransId="{CB976DBC-6EF3-4C8A-98C5-16BE5513133D}"/>
    <dgm:cxn modelId="{35EAF589-37D9-46CB-BAF0-55E5F8577582}" type="presOf" srcId="{975953D5-2052-47D6-8195-38DF366FFE6E}" destId="{23573E82-B349-4254-9EF2-065A1E5F7D59}" srcOrd="0" destOrd="0" presId="urn:microsoft.com/office/officeart/2005/8/layout/vList2"/>
    <dgm:cxn modelId="{91162B95-19D6-4A2D-B9A2-0F69BAA1D4F4}" srcId="{C3AC33AE-78E6-43E9-A687-1960E1D10391}" destId="{6A74106C-CFA0-4283-9AE7-F699DC81573E}" srcOrd="0" destOrd="0" parTransId="{4F16C6D4-C167-47EF-8F58-E80BB40DD3CF}" sibTransId="{B1CDD92B-D3B1-48EC-BB5E-67CE08080C20}"/>
    <dgm:cxn modelId="{481A6E96-E50B-426E-8841-4FC7C8025B30}" type="presOf" srcId="{6A74106C-CFA0-4283-9AE7-F699DC81573E}" destId="{EC021212-A352-4BC5-A0C3-306B14EB5412}" srcOrd="0" destOrd="0" presId="urn:microsoft.com/office/officeart/2005/8/layout/vList2"/>
    <dgm:cxn modelId="{EDC8F1E7-9F8A-4606-AE6E-42B9B4719495}" srcId="{975953D5-2052-47D6-8195-38DF366FFE6E}" destId="{E3C65387-C0D4-43FC-98EE-0D971AC7D9FA}" srcOrd="0" destOrd="0" parTransId="{6777F2B1-5ED6-48D3-A3EB-5BCA97F1DDAF}" sibTransId="{0A9EF07D-B2D2-43D5-8ECB-2D9400038E54}"/>
    <dgm:cxn modelId="{970F81A3-4EAA-4DE4-8272-49F3E3070279}" type="presParOf" srcId="{7C52A22A-8A95-45B4-B92A-AB0AB0480397}" destId="{EC021212-A352-4BC5-A0C3-306B14EB5412}" srcOrd="0" destOrd="0" presId="urn:microsoft.com/office/officeart/2005/8/layout/vList2"/>
    <dgm:cxn modelId="{3F2E5C80-9292-45A8-9F14-5FEA0DAECD56}" type="presParOf" srcId="{7C52A22A-8A95-45B4-B92A-AB0AB0480397}" destId="{88851C2F-40DC-4D6E-BEE2-4870E1B98003}" srcOrd="1" destOrd="0" presId="urn:microsoft.com/office/officeart/2005/8/layout/vList2"/>
    <dgm:cxn modelId="{F7610E9F-B4CF-4AD0-884B-B540A8D44623}" type="presParOf" srcId="{7C52A22A-8A95-45B4-B92A-AB0AB0480397}" destId="{23573E82-B349-4254-9EF2-065A1E5F7D59}" srcOrd="2" destOrd="0" presId="urn:microsoft.com/office/officeart/2005/8/layout/vList2"/>
    <dgm:cxn modelId="{D27E65E4-3E8D-41BE-87F0-FE8916C402C9}" type="presParOf" srcId="{7C52A22A-8A95-45B4-B92A-AB0AB0480397}" destId="{F67E9A95-FFF5-4699-B949-0D3B01C75D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1212-A352-4BC5-A0C3-306B14EB5412}">
      <dsp:nvSpPr>
        <dsp:cNvPr id="0" name=""/>
        <dsp:cNvSpPr/>
      </dsp:nvSpPr>
      <dsp:spPr>
        <a:xfrm>
          <a:off x="0" y="264970"/>
          <a:ext cx="10515600" cy="683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Automatic train operations (ATO)</a:t>
          </a:r>
          <a:endParaRPr lang="de-DE" sz="3200" kern="1200" dirty="0"/>
        </a:p>
      </dsp:txBody>
      <dsp:txXfrm>
        <a:off x="33386" y="298356"/>
        <a:ext cx="10448828" cy="617151"/>
      </dsp:txXfrm>
    </dsp:sp>
    <dsp:sp modelId="{88851C2F-40DC-4D6E-BEE2-4870E1B98003}">
      <dsp:nvSpPr>
        <dsp:cNvPr id="0" name=""/>
        <dsp:cNvSpPr/>
      </dsp:nvSpPr>
      <dsp:spPr>
        <a:xfrm>
          <a:off x="0" y="948894"/>
          <a:ext cx="105156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kern="1200" dirty="0"/>
            <a:t>ATO systems </a:t>
          </a:r>
          <a:r>
            <a:rPr lang="en-US" sz="2400" kern="1200" dirty="0"/>
            <a:t>use advanced technologies to interpret the railway environment to </a:t>
          </a:r>
          <a:r>
            <a:rPr lang="en-US" sz="2400" b="1" kern="1200" dirty="0"/>
            <a:t>facilitate autonomous operations with minimal human intervention</a:t>
          </a:r>
          <a:endParaRPr lang="de-DE" sz="2400" b="1" kern="1200" dirty="0"/>
        </a:p>
      </dsp:txBody>
      <dsp:txXfrm>
        <a:off x="0" y="948894"/>
        <a:ext cx="10515600" cy="1059840"/>
      </dsp:txXfrm>
    </dsp:sp>
    <dsp:sp modelId="{23573E82-B349-4254-9EF2-065A1E5F7D59}">
      <dsp:nvSpPr>
        <dsp:cNvPr id="0" name=""/>
        <dsp:cNvSpPr/>
      </dsp:nvSpPr>
      <dsp:spPr>
        <a:xfrm>
          <a:off x="0" y="2008734"/>
          <a:ext cx="10515600" cy="6839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3390" y="2042124"/>
        <a:ext cx="10448820" cy="617215"/>
      </dsp:txXfrm>
    </dsp:sp>
    <dsp:sp modelId="{F67E9A95-FFF5-4699-B949-0D3B01C75DAA}">
      <dsp:nvSpPr>
        <dsp:cNvPr id="0" name=""/>
        <dsp:cNvSpPr/>
      </dsp:nvSpPr>
      <dsp:spPr>
        <a:xfrm>
          <a:off x="0" y="2692730"/>
          <a:ext cx="105156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>
              <a:solidFill>
                <a:srgbClr val="0D0D0D"/>
              </a:solidFill>
              <a:effectLst/>
              <a:latin typeface="Söhne"/>
            </a:rPr>
            <a:t>Computer vision-based </a:t>
          </a:r>
          <a:r>
            <a:rPr lang="en-US" sz="2400" b="1" i="0" kern="1200" dirty="0">
              <a:solidFill>
                <a:srgbClr val="0D0D0D"/>
              </a:solidFill>
              <a:effectLst/>
              <a:latin typeface="Söhne"/>
            </a:rPr>
            <a:t>rail track detection </a:t>
          </a:r>
          <a:r>
            <a:rPr lang="en-US" sz="2400" b="0" i="0" kern="1200" dirty="0">
              <a:solidFill>
                <a:srgbClr val="0D0D0D"/>
              </a:solidFill>
              <a:effectLst/>
              <a:latin typeface="Söhne"/>
            </a:rPr>
            <a:t>is a crucial component that </a:t>
          </a:r>
          <a:r>
            <a:rPr lang="en-US" sz="2400" b="1" i="0" kern="1200" dirty="0">
              <a:solidFill>
                <a:srgbClr val="0D0D0D"/>
              </a:solidFill>
              <a:effectLst/>
              <a:latin typeface="Söhne"/>
            </a:rPr>
            <a:t>enables autonomous train navigation in complex rail networks</a:t>
          </a:r>
          <a:endParaRPr lang="de-DE" sz="2400" b="1" kern="1200" dirty="0"/>
        </a:p>
      </dsp:txBody>
      <dsp:txXfrm>
        <a:off x="0" y="2692730"/>
        <a:ext cx="10515600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23/06/2024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</a:t>
            </a:r>
            <a:r>
              <a:rPr lang="en-US" dirty="0"/>
              <a:t>Rohatsch (</a:t>
            </a:r>
            <a:r>
              <a:rPr lang="de-DE" dirty="0"/>
              <a:t>UAS Technikum Wien</a:t>
            </a:r>
            <a:r>
              <a:rPr lang="en-US" dirty="0"/>
              <a:t>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26.06.2024</a:t>
            </a:r>
            <a:endParaRPr lang="en-US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297D8-4683-DF99-932B-664FCD32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DE" dirty="0"/>
          </a:p>
        </p:txBody>
      </p:sp>
      <p:pic>
        <p:nvPicPr>
          <p:cNvPr id="1026" name="Picture 2" descr="First regional trains with ATO in service in Luxembourg by end of 2021 |  RailTech.com">
            <a:extLst>
              <a:ext uri="{FF2B5EF4-FFF2-40B4-BE49-F238E27FC236}">
                <a16:creationId xmlns:a16="http://schemas.microsoft.com/office/drawing/2014/main" id="{76ED55A5-11FF-5C6B-24FA-644640D541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866" y="1825625"/>
            <a:ext cx="77242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7C85-7847-4FF3-49B7-E97945CD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C2D2-9AE2-A836-DE0F-4C5D3585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a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</a:t>
            </a:r>
            <a:r>
              <a:rPr lang="de-DE" dirty="0" err="1"/>
              <a:t>disk</a:t>
            </a:r>
            <a:r>
              <a:rPr lang="de-DE" dirty="0"/>
              <a:t>, RAM, CPU)</a:t>
            </a:r>
          </a:p>
          <a:p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code</a:t>
            </a:r>
          </a:p>
          <a:p>
            <a:r>
              <a:rPr lang="de-DE" dirty="0"/>
              <a:t>Resource intensive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despite</a:t>
            </a:r>
            <a:r>
              <a:rPr lang="de-DE" dirty="0"/>
              <a:t> HPC</a:t>
            </a:r>
          </a:p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HPC (</a:t>
            </a:r>
            <a:r>
              <a:rPr lang="de-DE" dirty="0" err="1"/>
              <a:t>scheduling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, </a:t>
            </a:r>
            <a:r>
              <a:rPr lang="de-DE" dirty="0" err="1"/>
              <a:t>versioning</a:t>
            </a:r>
            <a:r>
              <a:rPr lang="de-DE" dirty="0"/>
              <a:t>)</a:t>
            </a:r>
          </a:p>
          <a:p>
            <a:r>
              <a:rPr lang="de-DE" dirty="0"/>
              <a:t>Model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7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1AFA-21E1-8B05-507E-B7DD90B8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(FLD)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1ADCAA6-5898-4145-BE1C-B7A71095C561}"/>
              </a:ext>
            </a:extLst>
          </p:cNvPr>
          <p:cNvSpPr/>
          <p:nvPr/>
        </p:nvSpPr>
        <p:spPr>
          <a:xfrm>
            <a:off x="9768408" y="5157192"/>
            <a:ext cx="1729408" cy="864096"/>
          </a:xfrm>
          <a:prstGeom prst="wedgeRectCallout">
            <a:avLst>
              <a:gd name="adj1" fmla="val -110911"/>
              <a:gd name="adj2" fmla="val -7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Labels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given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dataset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DA62D51-48C8-9349-7CD2-5A99915B95C0}"/>
              </a:ext>
            </a:extLst>
          </p:cNvPr>
          <p:cNvSpPr/>
          <p:nvPr/>
        </p:nvSpPr>
        <p:spPr>
          <a:xfrm>
            <a:off x="1492959" y="3218220"/>
            <a:ext cx="2232248" cy="864096"/>
          </a:xfrm>
          <a:prstGeom prst="wedgeRectCallout">
            <a:avLst>
              <a:gd name="adj1" fmla="val 58941"/>
              <a:gd name="adj2" fmla="val 787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Filtering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„</a:t>
            </a:r>
            <a:r>
              <a:rPr lang="de-DE" dirty="0" err="1">
                <a:solidFill>
                  <a:schemeClr val="tx1"/>
                </a:solidFill>
              </a:rPr>
              <a:t>unusual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r>
              <a:rPr lang="de-DE" dirty="0" err="1">
                <a:solidFill>
                  <a:schemeClr val="tx1"/>
                </a:solidFill>
              </a:rPr>
              <a:t>lines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8775A1-3784-6A91-9CED-64AB5FF2575A}"/>
              </a:ext>
            </a:extLst>
          </p:cNvPr>
          <p:cNvSpPr/>
          <p:nvPr/>
        </p:nvSpPr>
        <p:spPr>
          <a:xfrm>
            <a:off x="9648681" y="1916832"/>
            <a:ext cx="1009328" cy="603343"/>
          </a:xfrm>
          <a:prstGeom prst="wedgeRectCallout">
            <a:avLst>
              <a:gd name="adj1" fmla="val -146111"/>
              <a:gd name="adj2" fmla="val 3607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r>
              <a:rPr lang="de-DE" dirty="0">
                <a:solidFill>
                  <a:schemeClr val="tx1"/>
                </a:solidFill>
              </a:rPr>
              <a:t> FLD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73E7CB3-DAFF-79AC-2A82-026A7A8A3BFD}"/>
              </a:ext>
            </a:extLst>
          </p:cNvPr>
          <p:cNvSpPr/>
          <p:nvPr/>
        </p:nvSpPr>
        <p:spPr>
          <a:xfrm>
            <a:off x="9127231" y="3216089"/>
            <a:ext cx="2052228" cy="864096"/>
          </a:xfrm>
          <a:prstGeom prst="wedgeRectCallout">
            <a:avLst>
              <a:gd name="adj1" fmla="val -69431"/>
              <a:gd name="adj2" fmla="val 976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noise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clustering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2FEC2-7D62-4E3B-F956-322F92BE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825625"/>
            <a:ext cx="4613983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D98C-95E3-5E60-BA3E-38DF840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70B0-0D0D-ED23-2098-1A98ACAB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differenet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in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E872-228E-AF2C-D8A3-517474ED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276872"/>
            <a:ext cx="8856984" cy="3343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897FD-AD0C-5DAA-F742-310F42A379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52184" y="2276872"/>
            <a:ext cx="2664296" cy="3384376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11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82-B3AB-4B77-6DA8-0A41B33C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340-309D-EA3A-6D79-19A22DF6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348880"/>
            <a:ext cx="3835766" cy="388617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5024BE-A248-C2AC-49B8-4130B8C5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40756" y="2419147"/>
            <a:ext cx="4104456" cy="237580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5B96C-415F-BA72-FBCB-BD551FB86D40}"/>
              </a:ext>
            </a:extLst>
          </p:cNvPr>
          <p:cNvSpPr txBox="1"/>
          <p:nvPr/>
        </p:nvSpPr>
        <p:spPr>
          <a:xfrm>
            <a:off x="1369805" y="1702549"/>
            <a:ext cx="393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38D9E-8792-343D-8F78-546F4E20DE6D}"/>
              </a:ext>
            </a:extLst>
          </p:cNvPr>
          <p:cNvSpPr txBox="1"/>
          <p:nvPr/>
        </p:nvSpPr>
        <p:spPr>
          <a:xfrm>
            <a:off x="7368154" y="1702548"/>
            <a:ext cx="324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54BA-8B2E-97FB-12A2-41ABD912D2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1"/>
          <a:stretch/>
        </p:blipFill>
        <p:spPr>
          <a:xfrm>
            <a:off x="7968208" y="5229200"/>
            <a:ext cx="2398300" cy="131739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E4C27-FF82-4964-F763-7258109EE8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2983" y="2996952"/>
            <a:ext cx="991449" cy="648072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C8B42-73E2-59F3-0D96-1D5240CA7E32}"/>
              </a:ext>
            </a:extLst>
          </p:cNvPr>
          <p:cNvCxnSpPr>
            <a:cxnSpLocks/>
          </p:cNvCxnSpPr>
          <p:nvPr/>
        </p:nvCxnSpPr>
        <p:spPr>
          <a:xfrm flipH="1">
            <a:off x="7918236" y="3645024"/>
            <a:ext cx="1074747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E9911-3475-EAFE-EB62-EBE22D9E4338}"/>
              </a:ext>
            </a:extLst>
          </p:cNvPr>
          <p:cNvCxnSpPr>
            <a:cxnSpLocks/>
          </p:cNvCxnSpPr>
          <p:nvPr/>
        </p:nvCxnSpPr>
        <p:spPr>
          <a:xfrm>
            <a:off x="9984432" y="3645024"/>
            <a:ext cx="432048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4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6B2-F7F8-214B-98CD-BDE413E0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per </a:t>
            </a:r>
            <a:r>
              <a:rPr lang="de-DE" dirty="0" err="1"/>
              <a:t>sensor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D1A33-7E84-F334-0D59-2E6B2FEA8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473" y="1772816"/>
            <a:ext cx="7483054" cy="4138219"/>
          </a:xfrm>
        </p:spPr>
      </p:pic>
    </p:spTree>
    <p:extLst>
      <p:ext uri="{BB962C8B-B14F-4D97-AF65-F5344CB8AC3E}">
        <p14:creationId xmlns:p14="http://schemas.microsoft.com/office/powerpoint/2010/main" val="188719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6FE6-2C83-3E9B-688F-6CBA755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Labelling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3DAFC-E749-CB18-BD86-5CC4F2E5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68" y="2348880"/>
            <a:ext cx="9936063" cy="3103154"/>
          </a:xfrm>
        </p:spPr>
      </p:pic>
    </p:spTree>
    <p:extLst>
      <p:ext uri="{BB962C8B-B14F-4D97-AF65-F5344CB8AC3E}">
        <p14:creationId xmlns:p14="http://schemas.microsoft.com/office/powerpoint/2010/main" val="35058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2754-EDDB-AA3A-25F6-A6538F0C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Tested</a:t>
            </a:r>
            <a:r>
              <a:rPr lang="de-DE" dirty="0"/>
              <a:t> YOLOv8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5151D1-63F3-EE4D-4BB4-3C164F74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617AC-BF39-AC33-E8EA-C9F1A402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4" y="1819471"/>
            <a:ext cx="9289032" cy="40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01A-2E90-5D4F-7F45-80D7017C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B3D40-05AC-7CD9-0BA5-F61DB0F1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17" y="1916832"/>
            <a:ext cx="8839966" cy="3391194"/>
          </a:xfrm>
        </p:spPr>
      </p:pic>
    </p:spTree>
    <p:extLst>
      <p:ext uri="{BB962C8B-B14F-4D97-AF65-F5344CB8AC3E}">
        <p14:creationId xmlns:p14="http://schemas.microsoft.com/office/powerpoint/2010/main" val="298400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E4C7E5C-9196-AAC4-70DA-79D4CD414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533828"/>
              </p:ext>
            </p:extLst>
          </p:nvPr>
        </p:nvGraphicFramePr>
        <p:xfrm>
          <a:off x="911424" y="1571699"/>
          <a:ext cx="10515600" cy="401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39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1A4E-84EF-3D09-BA02-EC638A13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FFC23-CEE1-DB17-7FDD-4527B2931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700808"/>
            <a:ext cx="5132542" cy="47920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C4437-0F5D-7AC1-E2FD-98B8E77B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736832"/>
            <a:ext cx="3217498" cy="3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12865-AA09-90DF-8307-DDBEB9A2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262486"/>
            <a:ext cx="1241999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F2CBB-1F5A-4479-E3C2-A8D93A47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560" y="2788140"/>
            <a:ext cx="1204799" cy="3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8B3AEB-9B98-C8AF-355E-CFC8EE400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389"/>
          <a:stretch/>
        </p:blipFill>
        <p:spPr>
          <a:xfrm>
            <a:off x="2135560" y="4365104"/>
            <a:ext cx="2239224" cy="1186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C795A4-D64C-44F9-0871-D2719A580B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5560" y="3313794"/>
            <a:ext cx="1310234" cy="3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57C55-48B7-8A62-BFAD-E56840F9AD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9" b="80392"/>
          <a:stretch/>
        </p:blipFill>
        <p:spPr>
          <a:xfrm>
            <a:off x="2135560" y="3839448"/>
            <a:ext cx="217071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283337"/>
            <a:ext cx="3001140" cy="21007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159896" y="3386827"/>
            <a:ext cx="1487538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C65BF-4653-A5A3-2D2F-086E027DB65D}"/>
              </a:ext>
            </a:extLst>
          </p:cNvPr>
          <p:cNvSpPr txBox="1"/>
          <p:nvPr/>
        </p:nvSpPr>
        <p:spPr>
          <a:xfrm>
            <a:off x="1595500" y="2420888"/>
            <a:ext cx="3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Input: </a:t>
            </a:r>
            <a:r>
              <a:rPr lang="de-DE" b="1" dirty="0" err="1"/>
              <a:t>images</a:t>
            </a:r>
            <a:r>
              <a:rPr lang="de-DE" b="1" dirty="0"/>
              <a:t> </a:t>
            </a:r>
            <a:r>
              <a:rPr lang="de-DE" b="1" dirty="0" err="1"/>
              <a:t>generated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different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  <a:r>
              <a:rPr lang="de-DE" b="1" dirty="0" err="1"/>
              <a:t>mounted</a:t>
            </a:r>
            <a:r>
              <a:rPr lang="de-DE" b="1" dirty="0"/>
              <a:t> on </a:t>
            </a:r>
            <a:r>
              <a:rPr lang="de-DE" b="1" dirty="0" err="1"/>
              <a:t>locomotive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D75D2-5C0C-5324-1A64-7F3C888C39D2}"/>
              </a:ext>
            </a:extLst>
          </p:cNvPr>
          <p:cNvSpPr txBox="1"/>
          <p:nvPr/>
        </p:nvSpPr>
        <p:spPr>
          <a:xfrm>
            <a:off x="7277971" y="1712822"/>
            <a:ext cx="37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Goal: </a:t>
            </a:r>
            <a:r>
              <a:rPr lang="de-DE" b="1" dirty="0" err="1"/>
              <a:t>identify</a:t>
            </a:r>
            <a:r>
              <a:rPr lang="de-DE" b="1" dirty="0"/>
              <a:t> and </a:t>
            </a:r>
            <a:r>
              <a:rPr lang="de-DE" b="1" dirty="0" err="1"/>
              <a:t>segment</a:t>
            </a:r>
            <a:r>
              <a:rPr lang="de-DE" b="1" dirty="0"/>
              <a:t> </a:t>
            </a:r>
            <a:r>
              <a:rPr lang="de-DE" b="1" dirty="0" err="1"/>
              <a:t>rail</a:t>
            </a:r>
            <a:r>
              <a:rPr lang="de-DE" b="1" dirty="0"/>
              <a:t> </a:t>
            </a:r>
            <a:r>
              <a:rPr lang="de-DE" b="1" dirty="0" err="1"/>
              <a:t>tracks</a:t>
            </a:r>
            <a:endParaRPr lang="de-DE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1E764A-239D-CB27-86F1-6D8BD47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82154"/>
            <a:ext cx="4657262" cy="45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41D-4589-5618-F495-4C30D4E5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AF1D-C92C-7D79-37DF-EE03C72B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OSDaR23 </a:t>
            </a:r>
            <a:r>
              <a:rPr lang="de-DE" sz="2000" dirty="0" err="1"/>
              <a:t>dataset</a:t>
            </a:r>
            <a:r>
              <a:rPr lang="de-DE" sz="2000" dirty="0"/>
              <a:t> (Digitale Schiene / Deutsche Bahn)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Training and </a:t>
            </a:r>
            <a:r>
              <a:rPr lang="de-DE" sz="2000" b="1" dirty="0" err="1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7.421 </a:t>
            </a:r>
            <a:r>
              <a:rPr lang="de-DE" sz="1800" dirty="0" err="1"/>
              <a:t>frames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45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  <a:r>
              <a:rPr lang="de-DE" sz="1800" dirty="0" err="1"/>
              <a:t>sequences</a:t>
            </a:r>
            <a:endParaRPr lang="de-DE" sz="1800" dirty="0"/>
          </a:p>
          <a:p>
            <a:pPr lvl="1"/>
            <a:r>
              <a:rPr lang="de-DE" sz="1800" dirty="0"/>
              <a:t>27.386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/>
              <a:t>Low/high </a:t>
            </a:r>
            <a:r>
              <a:rPr lang="de-DE" sz="1800" dirty="0" err="1"/>
              <a:t>resolution</a:t>
            </a:r>
            <a:r>
              <a:rPr lang="de-DE" sz="1800" dirty="0"/>
              <a:t> RGB </a:t>
            </a:r>
            <a:r>
              <a:rPr lang="de-DE" sz="1800" dirty="0" err="1"/>
              <a:t>camera</a:t>
            </a:r>
            <a:r>
              <a:rPr lang="de-DE" sz="1800" dirty="0"/>
              <a:t> and </a:t>
            </a:r>
            <a:r>
              <a:rPr lang="de-DE" sz="1800" dirty="0" err="1"/>
              <a:t>infrared</a:t>
            </a:r>
            <a:r>
              <a:rPr lang="de-DE" sz="1800" dirty="0"/>
              <a:t> </a:t>
            </a:r>
            <a:r>
              <a:rPr lang="de-DE" sz="1800" dirty="0" err="1"/>
              <a:t>camera</a:t>
            </a:r>
            <a:endParaRPr lang="de-DE" sz="1800" dirty="0"/>
          </a:p>
          <a:p>
            <a:r>
              <a:rPr lang="de-DE" sz="2000" dirty="0"/>
              <a:t>RailSem19 </a:t>
            </a:r>
            <a:r>
              <a:rPr lang="de-DE" sz="2000" dirty="0" err="1"/>
              <a:t>dataset</a:t>
            </a:r>
            <a:r>
              <a:rPr lang="de-DE" sz="2000" dirty="0"/>
              <a:t> (Austrian Institute </a:t>
            </a:r>
            <a:r>
              <a:rPr lang="de-DE" sz="2000" dirty="0" err="1"/>
              <a:t>of</a:t>
            </a:r>
            <a:r>
              <a:rPr lang="de-DE" sz="2000" dirty="0"/>
              <a:t> Technology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</a:rPr>
              <a:t>) 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  <a:sym typeface="Wingdings" panose="05000000000000000000" pitchFamily="2" charset="2"/>
              </a:rPr>
              <a:t> </a:t>
            </a:r>
            <a:r>
              <a:rPr lang="de-DE" sz="2000" b="1" i="0" dirty="0">
                <a:solidFill>
                  <a:srgbClr val="0070C0"/>
                </a:solidFill>
                <a:effectLst/>
                <a:latin typeface="Nexus Sans Pro"/>
                <a:sym typeface="Wingdings" panose="05000000000000000000" pitchFamily="2" charset="2"/>
              </a:rPr>
              <a:t>Training</a:t>
            </a:r>
            <a:endParaRPr lang="de-DE" sz="2000" b="1" i="0" dirty="0">
              <a:solidFill>
                <a:srgbClr val="0070C0"/>
              </a:solidFill>
              <a:effectLst/>
              <a:latin typeface="Nexus Sans Pro"/>
            </a:endParaRPr>
          </a:p>
          <a:p>
            <a:pPr lvl="1"/>
            <a:r>
              <a:rPr lang="de-DE" sz="1800" dirty="0"/>
              <a:t>8.500 </a:t>
            </a:r>
            <a:r>
              <a:rPr lang="de-DE" sz="1800" dirty="0" err="1"/>
              <a:t>images</a:t>
            </a:r>
            <a:endParaRPr lang="de-DE" sz="1800" dirty="0"/>
          </a:p>
          <a:p>
            <a:pPr lvl="1"/>
            <a:r>
              <a:rPr lang="de-DE" sz="1800" dirty="0"/>
              <a:t>58.483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 err="1"/>
              <a:t>Only</a:t>
            </a:r>
            <a:r>
              <a:rPr lang="de-DE" sz="1800" dirty="0"/>
              <a:t> RGB </a:t>
            </a:r>
            <a:r>
              <a:rPr lang="de-DE" sz="1800" dirty="0" err="1"/>
              <a:t>images</a:t>
            </a:r>
            <a:endParaRPr lang="de-DE" sz="1800" dirty="0"/>
          </a:p>
          <a:p>
            <a:r>
              <a:rPr lang="de-DE" sz="2000" dirty="0"/>
              <a:t>Video stream (M2C / DB Cargo)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1:14h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scenarios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tunel</a:t>
            </a:r>
            <a:r>
              <a:rPr lang="de-DE" sz="1800" dirty="0"/>
              <a:t>, double/</a:t>
            </a:r>
            <a:r>
              <a:rPr lang="de-DE" sz="1800" dirty="0" err="1"/>
              <a:t>single</a:t>
            </a:r>
            <a:r>
              <a:rPr lang="de-DE" sz="1800" dirty="0"/>
              <a:t> track, </a:t>
            </a:r>
            <a:r>
              <a:rPr lang="de-DE" sz="1800" dirty="0" err="1"/>
              <a:t>side</a:t>
            </a:r>
            <a:r>
              <a:rPr lang="de-DE" sz="1800" dirty="0"/>
              <a:t> </a:t>
            </a:r>
            <a:r>
              <a:rPr lang="de-DE" sz="1800" dirty="0" err="1"/>
              <a:t>walls</a:t>
            </a:r>
            <a:r>
              <a:rPr lang="de-DE" sz="1800" dirty="0"/>
              <a:t> etc.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9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1749-4D1C-4AEC-33D8-723F3E4B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E1D-940C-4E35-A373-4373407C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Non-AI-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segmentation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fast </a:t>
            </a:r>
            <a:r>
              <a:rPr lang="de-DE" sz="2400" b="1" dirty="0" err="1"/>
              <a:t>line</a:t>
            </a:r>
            <a:r>
              <a:rPr lang="de-DE" sz="2400" b="1" dirty="0"/>
              <a:t> </a:t>
            </a:r>
            <a:r>
              <a:rPr lang="de-DE" sz="2400" b="1" dirty="0" err="1"/>
              <a:t>detection</a:t>
            </a:r>
            <a:r>
              <a:rPr lang="de-DE" sz="2400" b="1" dirty="0"/>
              <a:t> (FLD)</a:t>
            </a:r>
          </a:p>
          <a:p>
            <a:pPr lvl="1"/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edges</a:t>
            </a:r>
            <a:r>
              <a:rPr lang="de-DE" sz="2000" dirty="0"/>
              <a:t> in </a:t>
            </a:r>
            <a:r>
              <a:rPr lang="de-DE" sz="2000" dirty="0" err="1"/>
              <a:t>image</a:t>
            </a:r>
            <a:endParaRPr lang="de-DE" sz="2000" dirty="0"/>
          </a:p>
          <a:p>
            <a:pPr lvl="1"/>
            <a:r>
              <a:rPr lang="de-DE" sz="2000" dirty="0"/>
              <a:t>Extract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endParaRPr lang="de-DE" sz="2000" dirty="0"/>
          </a:p>
          <a:p>
            <a:pPr lvl="1"/>
            <a:r>
              <a:rPr lang="de-DE" sz="2000" dirty="0" err="1"/>
              <a:t>Grouping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r>
              <a:rPr lang="de-DE" sz="2000" dirty="0"/>
              <a:t> </a:t>
            </a:r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orientation</a:t>
            </a:r>
            <a:r>
              <a:rPr lang="de-DE" sz="2000" dirty="0"/>
              <a:t> and </a:t>
            </a:r>
            <a:r>
              <a:rPr lang="de-DE" sz="2000" dirty="0" err="1"/>
              <a:t>proximity</a:t>
            </a:r>
            <a:endParaRPr lang="de-DE" sz="2000" dirty="0"/>
          </a:p>
          <a:p>
            <a:r>
              <a:rPr lang="de-DE" sz="2400" b="1" dirty="0"/>
              <a:t>Deep-</a:t>
            </a:r>
            <a:r>
              <a:rPr lang="de-DE" sz="2400" b="1" dirty="0" err="1"/>
              <a:t>learning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approach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on YOLOv8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Train model with pre-labeled images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Classify each pixel in an image according to its category (rail tracks vs.  background)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Convert pixels into polylines</a:t>
            </a:r>
          </a:p>
          <a:p>
            <a:r>
              <a:rPr lang="en-US" sz="2400" b="1" dirty="0">
                <a:solidFill>
                  <a:srgbClr val="0D0D0D"/>
                </a:solidFill>
                <a:latin typeface="Söhne"/>
              </a:rPr>
              <a:t>Evaluation criterion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Dice score – best suited for unbalanced datasets, e.g., when the background is dominant</a:t>
            </a:r>
            <a:endParaRPr lang="de-DE" sz="2000" dirty="0"/>
          </a:p>
          <a:p>
            <a:pPr lvl="2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230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E11-4127-CFF3-69E4-0ED93FB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Visual </a:t>
            </a:r>
            <a:r>
              <a:rPr lang="de-DE" dirty="0" err="1"/>
              <a:t>inspection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55440-1E89-E460-4DE0-9EA946DE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72" y="1981362"/>
            <a:ext cx="8640000" cy="17356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25D90-72F7-DF35-4BC4-9943EEA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72" y="3717032"/>
            <a:ext cx="8640000" cy="21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F1548-275E-0035-904D-2629C49D9C41}"/>
              </a:ext>
            </a:extLst>
          </p:cNvPr>
          <p:cNvSpPr txBox="1"/>
          <p:nvPr/>
        </p:nvSpPr>
        <p:spPr>
          <a:xfrm>
            <a:off x="242359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F05E5-C3EE-28F8-531A-74B5E4843801}"/>
              </a:ext>
            </a:extLst>
          </p:cNvPr>
          <p:cNvSpPr txBox="1"/>
          <p:nvPr/>
        </p:nvSpPr>
        <p:spPr>
          <a:xfrm>
            <a:off x="530391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C8D97-A1A9-2CAC-B782-99EE5FF54DF7}"/>
              </a:ext>
            </a:extLst>
          </p:cNvPr>
          <p:cNvSpPr txBox="1"/>
          <p:nvPr/>
        </p:nvSpPr>
        <p:spPr>
          <a:xfrm>
            <a:off x="8328248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872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8FB-4748-CEF6-6BE6-DC8F3E42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FLD vs. YOLOv8 on </a:t>
            </a:r>
            <a:r>
              <a:rPr lang="de-DE" sz="4400" dirty="0"/>
              <a:t>OSDaR23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7F119-71A4-15DD-D728-CFAC8F7C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36" y="1690688"/>
            <a:ext cx="4608512" cy="4549221"/>
          </a:xfr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ADF9E46-9BC9-3542-D5CB-81CFDD400090}"/>
              </a:ext>
            </a:extLst>
          </p:cNvPr>
          <p:cNvSpPr/>
          <p:nvPr/>
        </p:nvSpPr>
        <p:spPr>
          <a:xfrm>
            <a:off x="8731487" y="3356992"/>
            <a:ext cx="1252945" cy="864096"/>
          </a:xfrm>
          <a:prstGeom prst="wedgeRectCallout">
            <a:avLst>
              <a:gd name="adj1" fmla="val -185803"/>
              <a:gd name="adj2" fmla="val 2034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denotes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14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EBF-1696-D6A4-E389-74D1F2C3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Video stream: </a:t>
            </a:r>
            <a:r>
              <a:rPr lang="de-DE" dirty="0" err="1"/>
              <a:t>incorportating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1EDE-D9C8-069A-80E6-7546821D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261C-099D-0C4F-0137-8696A4DF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2" y="2420888"/>
            <a:ext cx="9480376" cy="27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3AD-6C86-32CF-DAF5-95F665E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FF7-B87F-44ED-74BC-DA3312A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different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in </a:t>
            </a:r>
            <a:r>
              <a:rPr lang="de-DE" dirty="0" err="1"/>
              <a:t>rail</a:t>
            </a:r>
            <a:r>
              <a:rPr lang="de-DE" dirty="0"/>
              <a:t> track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Devised</a:t>
            </a:r>
            <a:r>
              <a:rPr lang="de-DE" dirty="0"/>
              <a:t> traditional </a:t>
            </a:r>
            <a:r>
              <a:rPr lang="de-DE" dirty="0" err="1"/>
              <a:t>base</a:t>
            </a:r>
            <a:r>
              <a:rPr lang="de-DE" dirty="0"/>
              <a:t>-line </a:t>
            </a:r>
            <a:r>
              <a:rPr lang="de-DE" dirty="0" err="1"/>
              <a:t>approach</a:t>
            </a:r>
            <a:r>
              <a:rPr lang="de-DE" dirty="0"/>
              <a:t> (FLD) and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(YOLO)</a:t>
            </a:r>
          </a:p>
          <a:p>
            <a:r>
              <a:rPr lang="de-DE" dirty="0"/>
              <a:t>YOLO </a:t>
            </a:r>
            <a:r>
              <a:rPr lang="de-DE" dirty="0" err="1"/>
              <a:t>outperforms</a:t>
            </a:r>
            <a:r>
              <a:rPr lang="de-DE" dirty="0"/>
              <a:t> FLD in </a:t>
            </a: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Dice-score</a:t>
            </a:r>
          </a:p>
          <a:p>
            <a:r>
              <a:rPr lang="de-DE" dirty="0"/>
              <a:t>YOLO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infrared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</a:p>
          <a:p>
            <a:r>
              <a:rPr lang="de-DE" b="1" dirty="0"/>
              <a:t>Best </a:t>
            </a:r>
            <a:r>
              <a:rPr lang="de-DE" b="1" dirty="0" err="1"/>
              <a:t>performace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achieved</a:t>
            </a:r>
            <a:r>
              <a:rPr lang="de-DE" b="1" dirty="0"/>
              <a:t> </a:t>
            </a:r>
            <a:r>
              <a:rPr lang="de-DE" b="1" dirty="0" err="1"/>
              <a:t>if</a:t>
            </a:r>
            <a:r>
              <a:rPr lang="de-DE" b="1" dirty="0"/>
              <a:t> AI-</a:t>
            </a:r>
            <a:r>
              <a:rPr lang="de-DE" b="1" dirty="0" err="1"/>
              <a:t>based</a:t>
            </a:r>
            <a:r>
              <a:rPr lang="de-DE" b="1" dirty="0"/>
              <a:t> track </a:t>
            </a:r>
            <a:r>
              <a:rPr lang="de-DE" b="1" dirty="0" err="1"/>
              <a:t>detection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enhanced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domain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20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Nexus Sans Pro</vt:lpstr>
      <vt:lpstr>Söhne</vt:lpstr>
      <vt:lpstr>Office</vt:lpstr>
      <vt:lpstr>Multi-sensor rail track detection in automatic train operations</vt:lpstr>
      <vt:lpstr>Motivation</vt:lpstr>
      <vt:lpstr>Motivation</vt:lpstr>
      <vt:lpstr>Dataset </vt:lpstr>
      <vt:lpstr>Solution approach</vt:lpstr>
      <vt:lpstr>Results – Visual inspection</vt:lpstr>
      <vt:lpstr>Results – FLD vs. YOLOv8 on OSDaR23</vt:lpstr>
      <vt:lpstr>Results – Video stream: incorportating domain knowledge</vt:lpstr>
      <vt:lpstr>Conclusion</vt:lpstr>
      <vt:lpstr>Thanks!</vt:lpstr>
      <vt:lpstr>Automatic train operations</vt:lpstr>
      <vt:lpstr>Challenges</vt:lpstr>
      <vt:lpstr>Non-AI-based segmentation with fast line detection (FLD)</vt:lpstr>
      <vt:lpstr>Deep-learning based approach based on YOLOv8</vt:lpstr>
      <vt:lpstr>Deep-learning based approach based on YOLOv8</vt:lpstr>
      <vt:lpstr>Results per sensor</vt:lpstr>
      <vt:lpstr>Labelling approaches</vt:lpstr>
      <vt:lpstr>Tested YOLOv8 models</vt:lpstr>
      <vt:lpstr>Frames of a video sequence</vt:lpstr>
      <vt:lpstr>Performance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232</cp:revision>
  <dcterms:created xsi:type="dcterms:W3CDTF">2019-03-28T08:56:36Z</dcterms:created>
  <dcterms:modified xsi:type="dcterms:W3CDTF">2024-06-23T11:14:24Z</dcterms:modified>
</cp:coreProperties>
</file>